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7" r:id="rId5"/>
    <p:sldId id="259" r:id="rId6"/>
    <p:sldId id="260" r:id="rId7"/>
    <p:sldId id="261" r:id="rId8"/>
    <p:sldId id="263" r:id="rId9"/>
    <p:sldId id="262" r:id="rId10"/>
    <p:sldId id="264" r:id="rId11"/>
    <p:sldId id="265"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499" autoAdjust="0"/>
  </p:normalViewPr>
  <p:slideViewPr>
    <p:cSldViewPr>
      <p:cViewPr>
        <p:scale>
          <a:sx n="50" d="100"/>
          <a:sy n="50" d="100"/>
        </p:scale>
        <p:origin x="-540"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26.05.2010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7224" y="1142984"/>
            <a:ext cx="7215238" cy="3785652"/>
          </a:xfrm>
          <a:prstGeom prst="rect">
            <a:avLst/>
          </a:prstGeom>
          <a:noFill/>
        </p:spPr>
        <p:txBody>
          <a:bodyPr wrap="square" lIns="91440" tIns="45720" rIns="91440" bIns="45720">
            <a:spAutoFit/>
          </a:bodyPr>
          <a:lstStyle/>
          <a:p>
            <a:pPr algn="ctr"/>
            <a:r>
              <a:rPr lang="ru-RU" sz="8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5">
                      <a:satMod val="175000"/>
                      <a:alpha val="40000"/>
                    </a:schemeClr>
                  </a:glow>
                  <a:outerShdw blurRad="41275" dist="12700" dir="12000000" algn="tl" rotWithShape="0">
                    <a:srgbClr val="000000">
                      <a:alpha val="40000"/>
                    </a:srgbClr>
                  </a:outerShdw>
                </a:effectLst>
              </a:rPr>
              <a:t>Молекулярно-</a:t>
            </a:r>
          </a:p>
          <a:p>
            <a:pPr algn="ctr"/>
            <a:r>
              <a:rPr lang="ru-RU" sz="8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5">
                      <a:satMod val="175000"/>
                      <a:alpha val="40000"/>
                    </a:schemeClr>
                  </a:glow>
                  <a:outerShdw blurRad="41275" dist="12700" dir="12000000" algn="tl" rotWithShape="0">
                    <a:srgbClr val="000000">
                      <a:alpha val="40000"/>
                    </a:srgbClr>
                  </a:outerShdw>
                </a:effectLst>
              </a:rPr>
              <a:t>Кинетическая</a:t>
            </a:r>
          </a:p>
          <a:p>
            <a:pPr algn="ctr"/>
            <a:r>
              <a:rPr lang="ru-RU" sz="8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5">
                      <a:satMod val="175000"/>
                      <a:alpha val="40000"/>
                    </a:schemeClr>
                  </a:glow>
                  <a:outerShdw blurRad="41275" dist="12700" dir="12000000" algn="tl" rotWithShape="0">
                    <a:srgbClr val="000000">
                      <a:alpha val="40000"/>
                    </a:srgbClr>
                  </a:outerShdw>
                </a:effectLst>
              </a:rPr>
              <a:t> теория газов</a:t>
            </a:r>
            <a:endParaRPr lang="ru-RU" sz="8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5">
                    <a:satMod val="175000"/>
                    <a:alpha val="40000"/>
                  </a:schemeClr>
                </a:glow>
                <a:outerShdw blurRad="41275" dist="12700" dir="12000000" algn="tl" rotWithShape="0">
                  <a:srgbClr val="000000">
                    <a:alpha val="40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Графики </a:t>
            </a:r>
            <a:r>
              <a:rPr lang="ru-RU" b="1" dirty="0" err="1" smtClean="0"/>
              <a:t>изопроцессов</a:t>
            </a:r>
            <a:r>
              <a:rPr lang="ru-RU" b="1" dirty="0" smtClean="0"/>
              <a:t> в осях </a:t>
            </a:r>
            <a:r>
              <a:rPr lang="en-US" b="1" dirty="0" err="1" smtClean="0"/>
              <a:t>pV</a:t>
            </a:r>
            <a:endParaRPr lang="ru-RU" b="1" dirty="0"/>
          </a:p>
        </p:txBody>
      </p:sp>
      <p:sp>
        <p:nvSpPr>
          <p:cNvPr id="25" name="Text Box 7"/>
          <p:cNvSpPr txBox="1">
            <a:spLocks noGrp="1" noChangeArrowheads="1"/>
          </p:cNvSpPr>
          <p:nvPr>
            <p:ph idx="1"/>
          </p:nvPr>
        </p:nvSpPr>
        <p:spPr bwMode="auto">
          <a:xfrm>
            <a:off x="4857752" y="1600200"/>
            <a:ext cx="3829048" cy="4525963"/>
          </a:xfrm>
          <a:prstGeom prst="rect">
            <a:avLst/>
          </a:prstGeom>
          <a:noFill/>
          <a:ln w="9525">
            <a:noFill/>
            <a:miter lim="800000"/>
            <a:headEnd/>
            <a:tailEnd/>
          </a:ln>
        </p:spPr>
        <p:txBody>
          <a:bodyPr vert="horz" wrap="square" lIns="3600" tIns="3600" rIns="3600" bIns="36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1100" dirty="0" smtClean="0">
                <a:latin typeface="Calibri"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lang="ru-RU" sz="1100" dirty="0" smtClean="0">
                <a:latin typeface="Calibri" pitchFamily="34" charset="0"/>
                <a:cs typeface="Arial" pitchFamily="34" charset="0"/>
              </a:rPr>
              <a:t>	</a:t>
            </a:r>
            <a:r>
              <a:rPr lang="ru-RU" sz="3600" dirty="0" smtClean="0">
                <a:latin typeface="Monotype Corsiva" pitchFamily="66" charset="0"/>
                <a:cs typeface="Arial" pitchFamily="34" charset="0"/>
              </a:rPr>
              <a:t>1 – изотерма</a:t>
            </a:r>
          </a:p>
          <a:p>
            <a:pPr marL="0" marR="0" lvl="0" indent="0" algn="l" defTabSz="914400" rtl="0" eaLnBrk="1" fontAlgn="base" latinLnBrk="0" hangingPunct="1">
              <a:lnSpc>
                <a:spcPct val="100000"/>
              </a:lnSpc>
              <a:spcBef>
                <a:spcPct val="0"/>
              </a:spcBef>
              <a:spcAft>
                <a:spcPts val="1000"/>
              </a:spcAft>
              <a:buClrTx/>
              <a:buSzTx/>
              <a:buFontTx/>
              <a:buNone/>
              <a:tabLst/>
            </a:pPr>
            <a:endParaRPr lang="ru-RU" sz="3600" dirty="0" smtClean="0">
              <a:latin typeface="Monotype Corsiva" pitchFamily="66"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lang="ru-RU" sz="3600" dirty="0" smtClean="0">
                <a:latin typeface="Monotype Corsiva" pitchFamily="66" charset="0"/>
                <a:cs typeface="Arial" pitchFamily="34" charset="0"/>
              </a:rPr>
              <a:t>	2 – изохора</a:t>
            </a:r>
          </a:p>
          <a:p>
            <a:pPr marL="0" marR="0" lvl="0" indent="0" algn="l" defTabSz="914400" rtl="0" eaLnBrk="1" fontAlgn="base" latinLnBrk="0" hangingPunct="1">
              <a:lnSpc>
                <a:spcPct val="100000"/>
              </a:lnSpc>
              <a:spcBef>
                <a:spcPct val="0"/>
              </a:spcBef>
              <a:spcAft>
                <a:spcPts val="1000"/>
              </a:spcAft>
              <a:buClrTx/>
              <a:buSzTx/>
              <a:buFontTx/>
              <a:buNone/>
              <a:tabLst/>
            </a:pPr>
            <a:endParaRPr lang="ru-RU" sz="3600" dirty="0" smtClean="0">
              <a:latin typeface="Monotype Corsiva" pitchFamily="66"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lang="ru-RU" sz="3600" dirty="0" smtClean="0">
                <a:latin typeface="Monotype Corsiva" pitchFamily="66" charset="0"/>
                <a:cs typeface="Arial" pitchFamily="34" charset="0"/>
              </a:rPr>
              <a:t>	3 - изобара</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0" name="Группа 29"/>
          <p:cNvGrpSpPr/>
          <p:nvPr/>
        </p:nvGrpSpPr>
        <p:grpSpPr>
          <a:xfrm>
            <a:off x="1142976" y="2500306"/>
            <a:ext cx="3714776" cy="3071834"/>
            <a:chOff x="5786446" y="2427213"/>
            <a:chExt cx="1910954" cy="1349468"/>
          </a:xfrm>
        </p:grpSpPr>
        <p:sp>
          <p:nvSpPr>
            <p:cNvPr id="23" name="Text Box 7"/>
            <p:cNvSpPr txBox="1">
              <a:spLocks noChangeArrowheads="1"/>
            </p:cNvSpPr>
            <p:nvPr/>
          </p:nvSpPr>
          <p:spPr bwMode="auto">
            <a:xfrm>
              <a:off x="5786446" y="2428868"/>
              <a:ext cx="155864" cy="141925"/>
            </a:xfrm>
            <a:prstGeom prst="rect">
              <a:avLst/>
            </a:prstGeom>
            <a:noFill/>
            <a:ln w="9525">
              <a:noFill/>
              <a:miter lim="800000"/>
              <a:headEnd/>
              <a:tailEnd/>
            </a:ln>
          </p:spPr>
          <p:txBody>
            <a:bodyPr vert="horz" wrap="square" lIns="3600" tIns="3600" rIns="3600" bIns="36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1100" dirty="0" smtClean="0">
                  <a:latin typeface="Calibri" pitchFamily="34" charset="0"/>
                  <a:cs typeface="Arial" pitchFamily="34" charset="0"/>
                </a:rPr>
                <a:t> </a:t>
              </a:r>
              <a:r>
                <a:rPr lang="ru-RU" dirty="0" smtClean="0">
                  <a:latin typeface="Calibri" pitchFamily="34" charset="0"/>
                  <a:cs typeface="Arial" pitchFamily="34" charset="0"/>
                </a:rPr>
                <a:t> Р</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9" name="Группа 28"/>
            <p:cNvGrpSpPr/>
            <p:nvPr/>
          </p:nvGrpSpPr>
          <p:grpSpPr>
            <a:xfrm>
              <a:off x="6000760" y="2427213"/>
              <a:ext cx="1696640" cy="1349468"/>
              <a:chOff x="6000760" y="2427213"/>
              <a:chExt cx="1696640" cy="1349468"/>
            </a:xfrm>
          </p:grpSpPr>
          <p:grpSp>
            <p:nvGrpSpPr>
              <p:cNvPr id="21507" name="Group 3"/>
              <p:cNvGrpSpPr>
                <a:grpSpLocks/>
              </p:cNvGrpSpPr>
              <p:nvPr/>
            </p:nvGrpSpPr>
            <p:grpSpPr bwMode="auto">
              <a:xfrm>
                <a:off x="6000760" y="2427213"/>
                <a:ext cx="1696640" cy="1349468"/>
                <a:chOff x="1881" y="7921"/>
                <a:chExt cx="3420" cy="3423"/>
              </a:xfrm>
            </p:grpSpPr>
            <p:sp>
              <p:nvSpPr>
                <p:cNvPr id="21509" name="Line 5"/>
                <p:cNvSpPr>
                  <a:spLocks noChangeShapeType="1"/>
                </p:cNvSpPr>
                <p:nvPr/>
              </p:nvSpPr>
              <p:spPr bwMode="auto">
                <a:xfrm flipV="1">
                  <a:off x="1881" y="7921"/>
                  <a:ext cx="0" cy="3240"/>
                </a:xfrm>
                <a:prstGeom prst="line">
                  <a:avLst/>
                </a:prstGeom>
                <a:noFill/>
                <a:ln w="127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1510" name="Line 6"/>
                <p:cNvSpPr>
                  <a:spLocks noChangeShapeType="1"/>
                </p:cNvSpPr>
                <p:nvPr/>
              </p:nvSpPr>
              <p:spPr bwMode="auto">
                <a:xfrm>
                  <a:off x="1881" y="11164"/>
                  <a:ext cx="3060" cy="0"/>
                </a:xfrm>
                <a:prstGeom prst="line">
                  <a:avLst/>
                </a:prstGeom>
                <a:noFill/>
                <a:ln w="127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1511" name="Text Box 7"/>
                <p:cNvSpPr txBox="1">
                  <a:spLocks noChangeArrowheads="1"/>
                </p:cNvSpPr>
                <p:nvPr/>
              </p:nvSpPr>
              <p:spPr bwMode="auto">
                <a:xfrm>
                  <a:off x="4941" y="10984"/>
                  <a:ext cx="360" cy="360"/>
                </a:xfrm>
                <a:prstGeom prst="rect">
                  <a:avLst/>
                </a:prstGeom>
                <a:noFill/>
                <a:ln w="9525">
                  <a:noFill/>
                  <a:miter lim="800000"/>
                  <a:headEnd/>
                  <a:tailEnd/>
                </a:ln>
              </p:spPr>
              <p:txBody>
                <a:bodyPr vert="horz" wrap="square" lIns="3600" tIns="3600" rIns="3600" bIns="36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noFill/>
                      </a:ln>
                      <a:solidFill>
                        <a:schemeClr val="tx1"/>
                      </a:solidFill>
                      <a:effectLst/>
                      <a:latin typeface="Calibri" pitchFamily="34" charset="0"/>
                      <a:cs typeface="Arial" pitchFamily="34" charset="0"/>
                    </a:rPr>
                    <a:t>V</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2" name="Line 8"/>
                <p:cNvSpPr>
                  <a:spLocks noChangeShapeType="1"/>
                </p:cNvSpPr>
                <p:nvPr/>
              </p:nvSpPr>
              <p:spPr bwMode="auto">
                <a:xfrm>
                  <a:off x="1881" y="8487"/>
                  <a:ext cx="30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1513" name="Line 9"/>
                <p:cNvSpPr>
                  <a:spLocks noChangeShapeType="1"/>
                </p:cNvSpPr>
                <p:nvPr/>
              </p:nvSpPr>
              <p:spPr bwMode="auto">
                <a:xfrm>
                  <a:off x="3681" y="7947"/>
                  <a:ext cx="0" cy="32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1516" name="Arc 12"/>
                <p:cNvSpPr>
                  <a:spLocks/>
                </p:cNvSpPr>
                <p:nvPr/>
              </p:nvSpPr>
              <p:spPr bwMode="auto">
                <a:xfrm>
                  <a:off x="2421" y="8127"/>
                  <a:ext cx="1981" cy="2339"/>
                </a:xfrm>
                <a:custGeom>
                  <a:avLst/>
                  <a:gdLst>
                    <a:gd name="G0" fmla="+- 21600 0 0"/>
                    <a:gd name="G1" fmla="+- 3337 0 0"/>
                    <a:gd name="G2" fmla="+- 21600 0 0"/>
                    <a:gd name="T0" fmla="*/ 20035 w 21600"/>
                    <a:gd name="T1" fmla="*/ 24880 h 24880"/>
                    <a:gd name="T2" fmla="*/ 259 w 21600"/>
                    <a:gd name="T3" fmla="*/ 0 h 24880"/>
                    <a:gd name="T4" fmla="*/ 21600 w 21600"/>
                    <a:gd name="T5" fmla="*/ 3337 h 24880"/>
                  </a:gdLst>
                  <a:ahLst/>
                  <a:cxnLst>
                    <a:cxn ang="0">
                      <a:pos x="T0" y="T1"/>
                    </a:cxn>
                    <a:cxn ang="0">
                      <a:pos x="T2" y="T3"/>
                    </a:cxn>
                    <a:cxn ang="0">
                      <a:pos x="T4" y="T5"/>
                    </a:cxn>
                  </a:cxnLst>
                  <a:rect l="0" t="0" r="r" b="b"/>
                  <a:pathLst>
                    <a:path w="21600" h="24880" fill="none" extrusionOk="0">
                      <a:moveTo>
                        <a:pt x="20034" y="24880"/>
                      </a:moveTo>
                      <a:cubicBezTo>
                        <a:pt x="8742" y="24059"/>
                        <a:pt x="0" y="14659"/>
                        <a:pt x="0" y="3337"/>
                      </a:cubicBezTo>
                      <a:cubicBezTo>
                        <a:pt x="-1" y="2219"/>
                        <a:pt x="86" y="1103"/>
                        <a:pt x="259" y="0"/>
                      </a:cubicBezTo>
                    </a:path>
                    <a:path w="21600" h="24880" stroke="0" extrusionOk="0">
                      <a:moveTo>
                        <a:pt x="20034" y="24880"/>
                      </a:moveTo>
                      <a:cubicBezTo>
                        <a:pt x="8742" y="24059"/>
                        <a:pt x="0" y="14659"/>
                        <a:pt x="0" y="3337"/>
                      </a:cubicBezTo>
                      <a:cubicBezTo>
                        <a:pt x="-1" y="2219"/>
                        <a:pt x="86" y="1103"/>
                        <a:pt x="259" y="0"/>
                      </a:cubicBezTo>
                      <a:lnTo>
                        <a:pt x="21600" y="3337"/>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nvGrpSpPr>
              <p:cNvPr id="28" name="Группа 27"/>
              <p:cNvGrpSpPr/>
              <p:nvPr/>
            </p:nvGrpSpPr>
            <p:grpSpPr>
              <a:xfrm>
                <a:off x="6357950" y="2428868"/>
                <a:ext cx="1201321" cy="422717"/>
                <a:chOff x="6357950" y="2428868"/>
                <a:chExt cx="1201321" cy="422717"/>
              </a:xfrm>
            </p:grpSpPr>
            <p:sp>
              <p:nvSpPr>
                <p:cNvPr id="24" name="Text Box 7"/>
                <p:cNvSpPr txBox="1">
                  <a:spLocks noChangeArrowheads="1"/>
                </p:cNvSpPr>
                <p:nvPr/>
              </p:nvSpPr>
              <p:spPr bwMode="auto">
                <a:xfrm>
                  <a:off x="6357950" y="2428868"/>
                  <a:ext cx="155864" cy="141925"/>
                </a:xfrm>
                <a:prstGeom prst="rect">
                  <a:avLst/>
                </a:prstGeom>
                <a:noFill/>
                <a:ln w="9525">
                  <a:noFill/>
                  <a:miter lim="800000"/>
                  <a:headEnd/>
                  <a:tailEnd/>
                </a:ln>
              </p:spPr>
              <p:txBody>
                <a:bodyPr vert="horz" wrap="square" lIns="3600" tIns="3600" rIns="3600" bIns="36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2000" dirty="0" smtClean="0">
                      <a:latin typeface="Calibri" pitchFamily="34" charset="0"/>
                      <a:cs typeface="Arial" pitchFamily="34" charset="0"/>
                    </a:rPr>
                    <a:t>1</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Text Box 7"/>
                <p:cNvSpPr txBox="1">
                  <a:spLocks noChangeArrowheads="1"/>
                </p:cNvSpPr>
                <p:nvPr/>
              </p:nvSpPr>
              <p:spPr bwMode="auto">
                <a:xfrm>
                  <a:off x="7000892" y="2428868"/>
                  <a:ext cx="155864" cy="141925"/>
                </a:xfrm>
                <a:prstGeom prst="rect">
                  <a:avLst/>
                </a:prstGeom>
                <a:noFill/>
                <a:ln w="9525">
                  <a:noFill/>
                  <a:miter lim="800000"/>
                  <a:headEnd/>
                  <a:tailEnd/>
                </a:ln>
              </p:spPr>
              <p:txBody>
                <a:bodyPr vert="horz" wrap="square" lIns="3600" tIns="3600" rIns="3600" bIns="36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2000" dirty="0" smtClean="0">
                      <a:latin typeface="Calibri" pitchFamily="34" charset="0"/>
                      <a:cs typeface="Arial" pitchFamily="34" charset="0"/>
                    </a:rPr>
                    <a:t>2</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Text Box 7"/>
                <p:cNvSpPr txBox="1">
                  <a:spLocks noChangeArrowheads="1"/>
                </p:cNvSpPr>
                <p:nvPr/>
              </p:nvSpPr>
              <p:spPr bwMode="auto">
                <a:xfrm>
                  <a:off x="7403407" y="2709660"/>
                  <a:ext cx="155864" cy="141925"/>
                </a:xfrm>
                <a:prstGeom prst="rect">
                  <a:avLst/>
                </a:prstGeom>
                <a:noFill/>
                <a:ln w="9525">
                  <a:noFill/>
                  <a:miter lim="800000"/>
                  <a:headEnd/>
                  <a:tailEnd/>
                </a:ln>
              </p:spPr>
              <p:txBody>
                <a:bodyPr vert="horz" wrap="square" lIns="3600" tIns="3600" rIns="3600" bIns="36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ru-RU" sz="2000" dirty="0" smtClean="0">
                      <a:latin typeface="Calibri" pitchFamily="34" charset="0"/>
                      <a:cs typeface="Arial" pitchFamily="34" charset="0"/>
                    </a:rPr>
                    <a:t>3</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gr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Работа при </a:t>
            </a:r>
            <a:r>
              <a:rPr lang="ru-RU" b="1" dirty="0" err="1" smtClean="0"/>
              <a:t>изопроцессах</a:t>
            </a:r>
            <a:endParaRPr lang="ru-RU" b="1" dirty="0"/>
          </a:p>
        </p:txBody>
      </p:sp>
      <p:sp>
        <p:nvSpPr>
          <p:cNvPr id="3" name="Содержимое 2"/>
          <p:cNvSpPr>
            <a:spLocks noGrp="1"/>
          </p:cNvSpPr>
          <p:nvPr>
            <p:ph idx="1"/>
          </p:nvPr>
        </p:nvSpPr>
        <p:spPr/>
        <p:txBody>
          <a:bodyPr/>
          <a:lstStyle/>
          <a:p>
            <a:r>
              <a:rPr lang="ru-RU" dirty="0" smtClean="0">
                <a:latin typeface="Monotype Corsiva" pitchFamily="66" charset="0"/>
              </a:rPr>
              <a:t>Общая формула для работы газа</a:t>
            </a:r>
          </a:p>
          <a:p>
            <a:endParaRPr lang="ru-RU" dirty="0" smtClean="0">
              <a:latin typeface="Monotype Corsiva" pitchFamily="66" charset="0"/>
            </a:endParaRPr>
          </a:p>
          <a:p>
            <a:r>
              <a:rPr lang="ru-RU" dirty="0" smtClean="0">
                <a:latin typeface="Monotype Corsiva" pitchFamily="66" charset="0"/>
              </a:rPr>
              <a:t>Изохорный процесс</a:t>
            </a:r>
          </a:p>
          <a:p>
            <a:endParaRPr lang="ru-RU" dirty="0" smtClean="0">
              <a:latin typeface="Monotype Corsiva" pitchFamily="66" charset="0"/>
            </a:endParaRPr>
          </a:p>
          <a:p>
            <a:r>
              <a:rPr lang="ru-RU" dirty="0" smtClean="0">
                <a:latin typeface="Monotype Corsiva" pitchFamily="66" charset="0"/>
              </a:rPr>
              <a:t>Изобарный процесс</a:t>
            </a:r>
          </a:p>
          <a:p>
            <a:endParaRPr lang="ru-RU" dirty="0" smtClean="0">
              <a:latin typeface="Monotype Corsiva" pitchFamily="66" charset="0"/>
            </a:endParaRPr>
          </a:p>
          <a:p>
            <a:r>
              <a:rPr lang="ru-RU" dirty="0" smtClean="0">
                <a:latin typeface="Monotype Corsiva" pitchFamily="66" charset="0"/>
              </a:rPr>
              <a:t>Изотермический процесс</a:t>
            </a:r>
            <a:endParaRPr lang="ru-RU" dirty="0">
              <a:latin typeface="Monotype Corsiva" pitchFamily="66" charset="0"/>
            </a:endParaRPr>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7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500826" y="1500174"/>
            <a:ext cx="1428760" cy="1056687"/>
          </a:xfrm>
          <a:prstGeom prst="rect">
            <a:avLst/>
          </a:prstGeom>
          <a:noFill/>
        </p:spPr>
      </p:pic>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45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81"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572264" y="2857496"/>
            <a:ext cx="940125" cy="500066"/>
          </a:xfrm>
          <a:prstGeom prst="rect">
            <a:avLst/>
          </a:prstGeom>
          <a:noFill/>
        </p:spPr>
      </p:pic>
      <p:sp>
        <p:nvSpPr>
          <p:cNvPr id="245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83"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215074" y="3929066"/>
            <a:ext cx="2514610" cy="523877"/>
          </a:xfrm>
          <a:prstGeom prst="rect">
            <a:avLst/>
          </a:prstGeom>
          <a:noFill/>
        </p:spPr>
      </p:pic>
      <p:sp>
        <p:nvSpPr>
          <p:cNvPr id="245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4585"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386533" y="5072074"/>
            <a:ext cx="2043119" cy="78581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14"/>
            <a:ext cx="8229600" cy="1143000"/>
          </a:xfrm>
        </p:spPr>
        <p:txBody>
          <a:bodyPr/>
          <a:lstStyle/>
          <a:p>
            <a:r>
              <a:rPr lang="ru-RU" b="1" dirty="0" smtClean="0"/>
              <a:t>Задачи</a:t>
            </a:r>
            <a:endParaRPr lang="ru-RU" b="1" dirty="0"/>
          </a:p>
        </p:txBody>
      </p:sp>
      <p:sp>
        <p:nvSpPr>
          <p:cNvPr id="3" name="Содержимое 2"/>
          <p:cNvSpPr>
            <a:spLocks noGrp="1"/>
          </p:cNvSpPr>
          <p:nvPr>
            <p:ph idx="1"/>
          </p:nvPr>
        </p:nvSpPr>
        <p:spPr>
          <a:xfrm>
            <a:off x="0" y="1142984"/>
            <a:ext cx="9144000" cy="5715016"/>
          </a:xfrm>
        </p:spPr>
        <p:txBody>
          <a:bodyPr>
            <a:normAutofit fontScale="92500" lnSpcReduction="10000"/>
          </a:bodyPr>
          <a:lstStyle/>
          <a:p>
            <a:pPr algn="just"/>
            <a:r>
              <a:rPr lang="ru-RU" dirty="0" smtClean="0">
                <a:latin typeface="Monotype Corsiva" pitchFamily="66" charset="0"/>
              </a:rPr>
              <a:t>Определить молярную массу углекислого газа, серной кислоты и поваренной соли.</a:t>
            </a:r>
          </a:p>
          <a:p>
            <a:pPr algn="just"/>
            <a:r>
              <a:rPr lang="ru-RU" dirty="0" smtClean="0">
                <a:latin typeface="Monotype Corsiva" pitchFamily="66" charset="0"/>
              </a:rPr>
              <a:t>Найти число молекул воды, занимающей при температуре 4 С объём 1 литр</a:t>
            </a:r>
          </a:p>
          <a:p>
            <a:pPr algn="just"/>
            <a:r>
              <a:rPr lang="ru-RU" dirty="0" smtClean="0">
                <a:latin typeface="Monotype Corsiva" pitchFamily="66" charset="0"/>
              </a:rPr>
              <a:t>Определить массу молекулы воды</a:t>
            </a:r>
          </a:p>
          <a:p>
            <a:pPr algn="just"/>
            <a:r>
              <a:rPr lang="ru-RU" dirty="0" smtClean="0">
                <a:latin typeface="Monotype Corsiva" pitchFamily="66" charset="0"/>
              </a:rPr>
              <a:t>Найти диаметр молекулы воды, считая, что молекулы имеют форму шариков, соприкасающихся друг с другом</a:t>
            </a:r>
          </a:p>
          <a:p>
            <a:pPr algn="just"/>
            <a:r>
              <a:rPr lang="ru-RU" dirty="0" smtClean="0">
                <a:latin typeface="Monotype Corsiva" pitchFamily="66" charset="0"/>
              </a:rPr>
              <a:t>В цилиндр длиной 1,6 м, заполненной воздухом при нормальном давлении, начали медленно вдвигать поршень площадью 200 см2. Определить силу, которая будет действовать на поршень, если его остановить на расстоянии 10 см от дна цилиндра.</a:t>
            </a:r>
          </a:p>
          <a:p>
            <a:pPr algn="just"/>
            <a:endParaRPr lang="ru-RU" dirty="0" smtClean="0">
              <a:latin typeface="Monotype Corsiva" pitchFamily="66" charset="0"/>
            </a:endParaRPr>
          </a:p>
          <a:p>
            <a:pPr algn="just"/>
            <a:endParaRPr lang="ru-RU" dirty="0">
              <a:latin typeface="Monotype Corsiva"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Задачи</a:t>
            </a:r>
            <a:endParaRPr lang="ru-RU" b="1" dirty="0"/>
          </a:p>
        </p:txBody>
      </p:sp>
      <p:sp>
        <p:nvSpPr>
          <p:cNvPr id="3" name="Содержимое 2"/>
          <p:cNvSpPr>
            <a:spLocks noGrp="1"/>
          </p:cNvSpPr>
          <p:nvPr>
            <p:ph idx="1"/>
          </p:nvPr>
        </p:nvSpPr>
        <p:spPr>
          <a:xfrm>
            <a:off x="214282" y="1357298"/>
            <a:ext cx="8715436" cy="5143536"/>
          </a:xfrm>
        </p:spPr>
        <p:txBody>
          <a:bodyPr>
            <a:normAutofit lnSpcReduction="10000"/>
          </a:bodyPr>
          <a:lstStyle/>
          <a:p>
            <a:pPr algn="just"/>
            <a:r>
              <a:rPr lang="ru-RU" dirty="0" smtClean="0">
                <a:latin typeface="Monotype Corsiva" pitchFamily="66" charset="0"/>
              </a:rPr>
              <a:t>В баллоне вместимостью 6,9 литров находится азот массой 2,3 г. При нагревании часть молекул </a:t>
            </a:r>
            <a:r>
              <a:rPr lang="ru-RU" dirty="0" err="1" smtClean="0">
                <a:latin typeface="Monotype Corsiva" pitchFamily="66" charset="0"/>
              </a:rPr>
              <a:t>диссоциировали</a:t>
            </a:r>
            <a:r>
              <a:rPr lang="ru-RU" dirty="0" smtClean="0">
                <a:latin typeface="Monotype Corsiva" pitchFamily="66" charset="0"/>
              </a:rPr>
              <a:t> на атомы (коэффициент диссоциации равен 0,2). Определить общее число молекул и концентрацию молекул азота до нагревания.</a:t>
            </a:r>
          </a:p>
          <a:p>
            <a:pPr algn="just"/>
            <a:r>
              <a:rPr lang="ru-RU" dirty="0" smtClean="0">
                <a:latin typeface="Monotype Corsiva" pitchFamily="66" charset="0"/>
              </a:rPr>
              <a:t>В предыдущей задаче определить концентрацию молекул и атомов азота после нагревания.</a:t>
            </a:r>
          </a:p>
          <a:p>
            <a:pPr algn="just"/>
            <a:r>
              <a:rPr lang="ru-RU" dirty="0" smtClean="0">
                <a:latin typeface="Monotype Corsiva" pitchFamily="66" charset="0"/>
              </a:rPr>
              <a:t>В колбе вместимостью 0,5 л находится кислород при н.у. Определить среднюю энергию поступательного движения всех молекул, содержащихся в колбе</a:t>
            </a:r>
          </a:p>
          <a:p>
            <a:pPr algn="just"/>
            <a:endParaRPr lang="ru-RU" dirty="0" smtClean="0">
              <a:latin typeface="Monotype Corsiva" pitchFamily="66" charset="0"/>
            </a:endParaRPr>
          </a:p>
          <a:p>
            <a:endParaRPr lang="ru-RU" dirty="0">
              <a:latin typeface="Monotype Corsiva"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Основные положения МКТ</a:t>
            </a:r>
            <a:endParaRPr lang="ru-RU" b="1" dirty="0"/>
          </a:p>
        </p:txBody>
      </p:sp>
      <p:sp>
        <p:nvSpPr>
          <p:cNvPr id="3" name="Содержимое 2"/>
          <p:cNvSpPr>
            <a:spLocks noGrp="1"/>
          </p:cNvSpPr>
          <p:nvPr>
            <p:ph idx="1"/>
          </p:nvPr>
        </p:nvSpPr>
        <p:spPr/>
        <p:txBody>
          <a:bodyPr>
            <a:normAutofit/>
          </a:bodyPr>
          <a:lstStyle/>
          <a:p>
            <a:r>
              <a:rPr lang="ru-RU" sz="4000" dirty="0" smtClean="0">
                <a:latin typeface="Monotype Corsiva" pitchFamily="66" charset="0"/>
              </a:rPr>
              <a:t>Все тела состоят молекул (атомов)</a:t>
            </a:r>
          </a:p>
          <a:p>
            <a:r>
              <a:rPr lang="ru-RU" sz="4000" dirty="0" smtClean="0">
                <a:latin typeface="Monotype Corsiva" pitchFamily="66" charset="0"/>
              </a:rPr>
              <a:t>Все молекулы (атомы) находятся в непрерывном хаотическом движении</a:t>
            </a:r>
          </a:p>
          <a:p>
            <a:r>
              <a:rPr lang="ru-RU" sz="4000" dirty="0" smtClean="0">
                <a:latin typeface="Monotype Corsiva" pitchFamily="66" charset="0"/>
              </a:rPr>
              <a:t>Молекулы взаимодействуют друг с другом</a:t>
            </a:r>
            <a:endParaRPr lang="ru-RU" sz="4000" dirty="0">
              <a:latin typeface="Monotype Corsiva"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Применимость МКТ к газам</a:t>
            </a:r>
            <a:endParaRPr lang="ru-RU" b="1" dirty="0"/>
          </a:p>
        </p:txBody>
      </p:sp>
      <p:sp>
        <p:nvSpPr>
          <p:cNvPr id="3" name="Содержимое 2"/>
          <p:cNvSpPr>
            <a:spLocks noGrp="1"/>
          </p:cNvSpPr>
          <p:nvPr>
            <p:ph idx="1"/>
          </p:nvPr>
        </p:nvSpPr>
        <p:spPr>
          <a:xfrm>
            <a:off x="457200" y="1600200"/>
            <a:ext cx="8229600" cy="4972072"/>
          </a:xfrm>
        </p:spPr>
        <p:txBody>
          <a:bodyPr/>
          <a:lstStyle/>
          <a:p>
            <a:r>
              <a:rPr lang="ru-RU" dirty="0" smtClean="0">
                <a:latin typeface="Monotype Corsiva" pitchFamily="66" charset="0"/>
              </a:rPr>
              <a:t>Газ – это состояние вещества, при котором кинетическая энергия взаимодействия молекул во много раз больше, чем потенциальная энергия их взаимодействия</a:t>
            </a:r>
          </a:p>
          <a:p>
            <a:r>
              <a:rPr lang="ru-RU" dirty="0" smtClean="0">
                <a:latin typeface="Monotype Corsiva" pitchFamily="66" charset="0"/>
              </a:rPr>
              <a:t>Идеальный газ – это идеализированный объект, молекулы которого не имеют размеров (являются точечными) и не взаимодействуют между собой</a:t>
            </a:r>
          </a:p>
          <a:p>
            <a:r>
              <a:rPr lang="ru-RU" dirty="0" smtClean="0">
                <a:latin typeface="Monotype Corsiva" pitchFamily="66" charset="0"/>
              </a:rPr>
              <a:t>МКТ газов применима к идеальным газам</a:t>
            </a:r>
            <a:endParaRPr lang="ru-RU" dirty="0">
              <a:latin typeface="Monotype Corsiva"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формулы</a:t>
            </a:r>
            <a:endParaRPr lang="ru-RU" dirty="0"/>
          </a:p>
        </p:txBody>
      </p:sp>
      <p:sp>
        <p:nvSpPr>
          <p:cNvPr id="3" name="Содержимое 2"/>
          <p:cNvSpPr>
            <a:spLocks noGrp="1"/>
          </p:cNvSpPr>
          <p:nvPr>
            <p:ph idx="1"/>
          </p:nvPr>
        </p:nvSpPr>
        <p:spPr/>
        <p:txBody>
          <a:bodyPr/>
          <a:lstStyle/>
          <a:p>
            <a:r>
              <a:rPr lang="ru-RU" dirty="0" smtClean="0">
                <a:latin typeface="Monotype Corsiva" pitchFamily="66" charset="0"/>
              </a:rPr>
              <a:t>Количество вещества</a:t>
            </a:r>
          </a:p>
          <a:p>
            <a:endParaRPr lang="ru-RU" dirty="0" smtClean="0">
              <a:latin typeface="Monotype Corsiva" pitchFamily="66" charset="0"/>
            </a:endParaRPr>
          </a:p>
          <a:p>
            <a:r>
              <a:rPr lang="ru-RU" dirty="0" smtClean="0">
                <a:latin typeface="Monotype Corsiva" pitchFamily="66" charset="0"/>
              </a:rPr>
              <a:t>Молярная масса</a:t>
            </a:r>
          </a:p>
          <a:p>
            <a:endParaRPr lang="ru-RU" dirty="0" smtClean="0">
              <a:latin typeface="Monotype Corsiva" pitchFamily="66" charset="0"/>
            </a:endParaRPr>
          </a:p>
          <a:p>
            <a:r>
              <a:rPr lang="ru-RU" dirty="0" smtClean="0">
                <a:latin typeface="Monotype Corsiva" pitchFamily="66" charset="0"/>
              </a:rPr>
              <a:t>Связь молярной и молекулярной массы</a:t>
            </a:r>
          </a:p>
          <a:p>
            <a:endParaRPr lang="ru-RU" dirty="0" smtClean="0">
              <a:latin typeface="Monotype Corsiva" pitchFamily="66" charset="0"/>
            </a:endParaRPr>
          </a:p>
          <a:p>
            <a:r>
              <a:rPr lang="ru-RU" dirty="0" smtClean="0">
                <a:latin typeface="Monotype Corsiva" pitchFamily="66" charset="0"/>
              </a:rPr>
              <a:t>Закон Дальтона</a:t>
            </a:r>
            <a:endParaRPr lang="ru-RU" dirty="0">
              <a:latin typeface="Monotype Corsiva" pitchFamily="66" charset="0"/>
            </a:endParaRPr>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16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786182" y="2101552"/>
            <a:ext cx="928694" cy="827382"/>
          </a:xfrm>
          <a:prstGeom prst="rect">
            <a:avLst/>
          </a:prstGeom>
          <a:noFill/>
        </p:spPr>
      </p:pic>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17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45393" y="3214710"/>
            <a:ext cx="969483" cy="714356"/>
          </a:xfrm>
          <a:prstGeom prst="rect">
            <a:avLst/>
          </a:prstGeom>
          <a:noFill/>
        </p:spPr>
      </p:pic>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17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71939" y="4572032"/>
            <a:ext cx="2300193" cy="500042"/>
          </a:xfrm>
          <a:prstGeom prst="rect">
            <a:avLst/>
          </a:prstGeom>
          <a:noFill/>
        </p:spPr>
      </p:pic>
      <p:sp>
        <p:nvSpPr>
          <p:cNvPr id="71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175"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766195" y="5643602"/>
            <a:ext cx="3520317" cy="57148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Газовые законы</a:t>
            </a:r>
            <a:endParaRPr lang="ru-RU" b="1" dirty="0"/>
          </a:p>
        </p:txBody>
      </p:sp>
      <p:sp>
        <p:nvSpPr>
          <p:cNvPr id="3" name="Содержимое 2"/>
          <p:cNvSpPr>
            <a:spLocks noGrp="1"/>
          </p:cNvSpPr>
          <p:nvPr>
            <p:ph idx="1"/>
          </p:nvPr>
        </p:nvSpPr>
        <p:spPr/>
        <p:txBody>
          <a:bodyPr>
            <a:normAutofit lnSpcReduction="10000"/>
          </a:bodyPr>
          <a:lstStyle/>
          <a:p>
            <a:pPr algn="just"/>
            <a:r>
              <a:rPr lang="ru-RU" dirty="0" smtClean="0">
                <a:latin typeface="Monotype Corsiva" pitchFamily="66" charset="0"/>
              </a:rPr>
              <a:t>Закон Бойля –Мариотта: Для данной ассы газа при постоянной температуре произведение давление газа на его объём есть величина постоянная</a:t>
            </a:r>
          </a:p>
          <a:p>
            <a:pPr algn="just"/>
            <a:endParaRPr lang="ru-RU" dirty="0" smtClean="0">
              <a:latin typeface="Monotype Corsiva" pitchFamily="66" charset="0"/>
            </a:endParaRPr>
          </a:p>
          <a:p>
            <a:pPr algn="just"/>
            <a:r>
              <a:rPr lang="ru-RU" dirty="0" smtClean="0">
                <a:latin typeface="Monotype Corsiva" pitchFamily="66" charset="0"/>
              </a:rPr>
              <a:t>Изотермический процесс – это процесс, происходящий при постоянной температуре</a:t>
            </a:r>
          </a:p>
          <a:p>
            <a:pPr algn="just"/>
            <a:r>
              <a:rPr lang="ru-RU" dirty="0" smtClean="0">
                <a:latin typeface="Monotype Corsiva" pitchFamily="66" charset="0"/>
              </a:rPr>
              <a:t>Изотерма – кривая, изображающая изотермический процесс</a:t>
            </a:r>
            <a:endParaRPr lang="ru-RU" dirty="0">
              <a:latin typeface="Monotype Corsiva" pitchFamily="66" charset="0"/>
            </a:endParaRPr>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357554" y="3357562"/>
            <a:ext cx="2495550" cy="619125"/>
          </a:xfrm>
          <a:prstGeom prst="rect">
            <a:avLst/>
          </a:prstGeom>
          <a:noFill/>
        </p:spPr>
      </p:pic>
      <p:sp>
        <p:nvSpPr>
          <p:cNvPr id="5123" name="Rectangle 3"/>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Газовые законы</a:t>
            </a:r>
            <a:endParaRPr lang="ru-RU" dirty="0"/>
          </a:p>
        </p:txBody>
      </p:sp>
      <p:sp>
        <p:nvSpPr>
          <p:cNvPr id="3" name="Содержимое 2"/>
          <p:cNvSpPr>
            <a:spLocks noGrp="1"/>
          </p:cNvSpPr>
          <p:nvPr>
            <p:ph idx="1"/>
          </p:nvPr>
        </p:nvSpPr>
        <p:spPr>
          <a:xfrm>
            <a:off x="457200" y="1600200"/>
            <a:ext cx="8229600" cy="4972072"/>
          </a:xfrm>
        </p:spPr>
        <p:txBody>
          <a:bodyPr>
            <a:normAutofit/>
          </a:bodyPr>
          <a:lstStyle/>
          <a:p>
            <a:pPr algn="just"/>
            <a:r>
              <a:rPr lang="ru-RU" dirty="0" smtClean="0">
                <a:latin typeface="Monotype Corsiva" pitchFamily="66" charset="0"/>
              </a:rPr>
              <a:t>Закон Гей-Люссака: Для данной массы газа при постоянном объёме отношение давления к температуре есть величина постоянная</a:t>
            </a:r>
          </a:p>
          <a:p>
            <a:pPr algn="just"/>
            <a:endParaRPr lang="ru-RU" dirty="0" smtClean="0">
              <a:latin typeface="Monotype Corsiva" pitchFamily="66" charset="0"/>
            </a:endParaRPr>
          </a:p>
          <a:p>
            <a:pPr algn="just"/>
            <a:endParaRPr lang="ru-RU" dirty="0" smtClean="0">
              <a:latin typeface="Monotype Corsiva" pitchFamily="66" charset="0"/>
            </a:endParaRPr>
          </a:p>
          <a:p>
            <a:pPr algn="just"/>
            <a:r>
              <a:rPr lang="ru-RU" dirty="0" smtClean="0">
                <a:latin typeface="Monotype Corsiva" pitchFamily="66" charset="0"/>
              </a:rPr>
              <a:t>Изохорный процесс – это процесс, происходящий при постоянном объёме</a:t>
            </a:r>
          </a:p>
          <a:p>
            <a:pPr algn="just"/>
            <a:r>
              <a:rPr lang="ru-RU" dirty="0" smtClean="0">
                <a:latin typeface="Monotype Corsiva" pitchFamily="66" charset="0"/>
              </a:rPr>
              <a:t>Изохора – это кривая, изображающая изохорный процесс</a:t>
            </a:r>
            <a:endParaRPr lang="ru-RU" dirty="0">
              <a:latin typeface="Monotype Corsiva" pitchFamily="66"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86116" y="3214686"/>
            <a:ext cx="2219325" cy="10191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Газовые законы</a:t>
            </a:r>
            <a:endParaRPr lang="ru-RU" b="1" dirty="0"/>
          </a:p>
        </p:txBody>
      </p:sp>
      <p:sp>
        <p:nvSpPr>
          <p:cNvPr id="3" name="Содержимое 2"/>
          <p:cNvSpPr>
            <a:spLocks noGrp="1"/>
          </p:cNvSpPr>
          <p:nvPr>
            <p:ph idx="1"/>
          </p:nvPr>
        </p:nvSpPr>
        <p:spPr>
          <a:xfrm>
            <a:off x="457200" y="1600200"/>
            <a:ext cx="8229600" cy="4900634"/>
          </a:xfrm>
        </p:spPr>
        <p:txBody>
          <a:bodyPr>
            <a:normAutofit/>
          </a:bodyPr>
          <a:lstStyle/>
          <a:p>
            <a:pPr algn="just"/>
            <a:r>
              <a:rPr lang="ru-RU" dirty="0" smtClean="0">
                <a:latin typeface="Monotype Corsiva" pitchFamily="66" charset="0"/>
              </a:rPr>
              <a:t>Закон Шарля: Для данной массы газа при постоянном давлении отношение объёма к температуре есть величина постоянная</a:t>
            </a:r>
          </a:p>
          <a:p>
            <a:pPr algn="just"/>
            <a:endParaRPr lang="ru-RU" dirty="0" smtClean="0">
              <a:latin typeface="Monotype Corsiva" pitchFamily="66" charset="0"/>
            </a:endParaRPr>
          </a:p>
          <a:p>
            <a:pPr algn="just"/>
            <a:endParaRPr lang="ru-RU" dirty="0" smtClean="0">
              <a:latin typeface="Monotype Corsiva" pitchFamily="66" charset="0"/>
            </a:endParaRPr>
          </a:p>
          <a:p>
            <a:pPr algn="just"/>
            <a:r>
              <a:rPr lang="ru-RU" dirty="0" smtClean="0">
                <a:latin typeface="Monotype Corsiva" pitchFamily="66" charset="0"/>
              </a:rPr>
              <a:t>Изобарный процесс – это процесс, происходящий при постоянном давлении</a:t>
            </a:r>
          </a:p>
          <a:p>
            <a:pPr algn="just"/>
            <a:r>
              <a:rPr lang="ru-RU" dirty="0" smtClean="0">
                <a:latin typeface="Monotype Corsiva" pitchFamily="66" charset="0"/>
              </a:rPr>
              <a:t>Изобара – это кривая, изображающая изобарный процесс</a:t>
            </a:r>
          </a:p>
          <a:p>
            <a:endParaRPr lang="ru-RU"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07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00430" y="3143248"/>
            <a:ext cx="2228850" cy="11049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Основное уравнение МКТ газов</a:t>
            </a:r>
            <a:endParaRPr lang="ru-RU" b="1" dirty="0"/>
          </a:p>
        </p:txBody>
      </p:sp>
      <p:sp>
        <p:nvSpPr>
          <p:cNvPr id="3" name="Содержимое 2"/>
          <p:cNvSpPr>
            <a:spLocks noGrp="1"/>
          </p:cNvSpPr>
          <p:nvPr>
            <p:ph idx="1"/>
          </p:nvPr>
        </p:nvSpPr>
        <p:spPr>
          <a:xfrm>
            <a:off x="457200" y="1600200"/>
            <a:ext cx="8401080" cy="4525963"/>
          </a:xfrm>
        </p:spPr>
        <p:txBody>
          <a:bodyPr/>
          <a:lstStyle/>
          <a:p>
            <a:pPr>
              <a:buNone/>
            </a:pPr>
            <a:endParaRPr lang="ru-RU" dirty="0" smtClean="0"/>
          </a:p>
          <a:p>
            <a:pPr>
              <a:buNone/>
            </a:pPr>
            <a:endParaRPr lang="ru-RU" dirty="0" smtClean="0"/>
          </a:p>
          <a:p>
            <a:pPr>
              <a:buNone/>
            </a:pPr>
            <a:r>
              <a:rPr lang="ru-RU" dirty="0" smtClean="0"/>
              <a:t>		- </a:t>
            </a:r>
            <a:r>
              <a:rPr lang="ru-RU" dirty="0" smtClean="0">
                <a:latin typeface="Monotype Corsiva" pitchFamily="66" charset="0"/>
              </a:rPr>
              <a:t>давление,  	-	 концентрация,  		-средняя скорость движения молекул, 	   - масса молекулы</a:t>
            </a:r>
          </a:p>
          <a:p>
            <a:pPr>
              <a:buNone/>
            </a:pPr>
            <a:r>
              <a:rPr lang="ru-RU" dirty="0" smtClean="0">
                <a:latin typeface="Monotype Corsiva" pitchFamily="66" charset="0"/>
              </a:rPr>
              <a:t>	Некоторые следствия основного уравнен</a:t>
            </a:r>
            <a:r>
              <a:rPr lang="ru-RU" dirty="0" smtClean="0"/>
              <a:t>ия</a:t>
            </a:r>
            <a:endParaRPr lang="ru-RU"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86116" y="1714488"/>
            <a:ext cx="2505075" cy="1114425"/>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95495" y="4814905"/>
            <a:ext cx="1762125" cy="1114425"/>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2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914914" y="5095891"/>
            <a:ext cx="1657350" cy="619125"/>
          </a:xfrm>
          <a:prstGeom prst="rect">
            <a:avLst/>
          </a:prstGeom>
          <a:noFill/>
        </p:spPr>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071538" y="2786058"/>
            <a:ext cx="257175" cy="619125"/>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3"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643306" y="2786058"/>
            <a:ext cx="266700" cy="619125"/>
          </a:xfrm>
          <a:prstGeom prst="rect">
            <a:avLst/>
          </a:prstGeom>
          <a:noFill/>
        </p:spPr>
      </p:pic>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5"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624656" y="3214686"/>
            <a:ext cx="590550" cy="619125"/>
          </a:xfrm>
          <a:prstGeom prst="rect">
            <a:avLst/>
          </a:prstGeom>
          <a:noFill/>
        </p:spPr>
      </p:pic>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37" name="Picture 1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7143768" y="2786058"/>
            <a:ext cx="457200" cy="6286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Уравнение состояния</a:t>
            </a:r>
            <a:endParaRPr lang="ru-RU" b="1" dirty="0"/>
          </a:p>
        </p:txBody>
      </p:sp>
      <p:sp>
        <p:nvSpPr>
          <p:cNvPr id="3" name="Содержимое 2"/>
          <p:cNvSpPr>
            <a:spLocks noGrp="1"/>
          </p:cNvSpPr>
          <p:nvPr>
            <p:ph idx="1"/>
          </p:nvPr>
        </p:nvSpPr>
        <p:spPr/>
        <p:txBody>
          <a:bodyPr/>
          <a:lstStyle/>
          <a:p>
            <a:r>
              <a:rPr lang="ru-RU" dirty="0" smtClean="0">
                <a:latin typeface="Monotype Corsiva" pitchFamily="66" charset="0"/>
              </a:rPr>
              <a:t>Уравнение </a:t>
            </a:r>
            <a:r>
              <a:rPr lang="ru-RU" dirty="0" err="1" smtClean="0">
                <a:latin typeface="Monotype Corsiva" pitchFamily="66" charset="0"/>
              </a:rPr>
              <a:t>Менделеева-Клапейрона</a:t>
            </a:r>
            <a:endParaRPr lang="ru-RU" dirty="0" smtClean="0">
              <a:latin typeface="Monotype Corsiva" pitchFamily="66" charset="0"/>
            </a:endParaRPr>
          </a:p>
          <a:p>
            <a:endParaRPr lang="ru-RU" dirty="0" smtClean="0">
              <a:latin typeface="Monotype Corsiva" pitchFamily="66" charset="0"/>
            </a:endParaRPr>
          </a:p>
          <a:p>
            <a:pPr>
              <a:buNone/>
            </a:pPr>
            <a:endParaRPr lang="ru-RU" dirty="0" smtClean="0">
              <a:latin typeface="Monotype Corsiva" pitchFamily="66" charset="0"/>
            </a:endParaRPr>
          </a:p>
          <a:p>
            <a:pPr>
              <a:buNone/>
            </a:pPr>
            <a:endParaRPr lang="ru-RU" dirty="0" smtClean="0">
              <a:latin typeface="Monotype Corsiva" pitchFamily="66" charset="0"/>
            </a:endParaRPr>
          </a:p>
          <a:p>
            <a:r>
              <a:rPr lang="ru-RU" dirty="0" smtClean="0">
                <a:latin typeface="Monotype Corsiva" pitchFamily="66" charset="0"/>
              </a:rPr>
              <a:t>Уравнение </a:t>
            </a:r>
            <a:r>
              <a:rPr lang="ru-RU" dirty="0" err="1" smtClean="0">
                <a:latin typeface="Monotype Corsiva" pitchFamily="66" charset="0"/>
              </a:rPr>
              <a:t>Клапейрона</a:t>
            </a:r>
            <a:endParaRPr lang="ru-RU" dirty="0" smtClean="0">
              <a:latin typeface="Monotype Corsiva" pitchFamily="66" charset="0"/>
            </a:endParaRPr>
          </a:p>
          <a:p>
            <a:endParaRPr lang="ru-RU" dirty="0" smtClean="0">
              <a:latin typeface="Monotype Corsiva" pitchFamily="66" charset="0"/>
            </a:endParaRP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049" name="Object 1"/>
          <p:cNvGraphicFramePr>
            <a:graphicFrameLocks noChangeAspect="1"/>
          </p:cNvGraphicFramePr>
          <p:nvPr/>
        </p:nvGraphicFramePr>
        <p:xfrm>
          <a:off x="3428992" y="2428868"/>
          <a:ext cx="2376896" cy="1394446"/>
        </p:xfrm>
        <a:graphic>
          <a:graphicData uri="http://schemas.openxmlformats.org/presentationml/2006/ole">
            <p:oleObj spid="_x0000_s2049" r:id="rId3" imgW="710891" imgH="418918" progId="">
              <p:embed/>
            </p:oleObj>
          </a:graphicData>
        </a:graphic>
      </p:graphicFrame>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5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000232" y="4643446"/>
            <a:ext cx="5646630" cy="1414464"/>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629</TotalTime>
  <Words>401</Words>
  <Application>Microsoft Office PowerPoint</Application>
  <PresentationFormat>Экран (4:3)</PresentationFormat>
  <Paragraphs>77</Paragraphs>
  <Slides>13</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0</vt:i4>
      </vt:variant>
      <vt:variant>
        <vt:lpstr>Заголовки слайдов</vt:lpstr>
      </vt:variant>
      <vt:variant>
        <vt:i4>13</vt:i4>
      </vt:variant>
    </vt:vector>
  </HeadingPairs>
  <TitlesOfParts>
    <vt:vector size="14" baseType="lpstr">
      <vt:lpstr>Тема Office</vt:lpstr>
      <vt:lpstr>Слайд 1</vt:lpstr>
      <vt:lpstr>Основные положения МКТ</vt:lpstr>
      <vt:lpstr>Применимость МКТ к газам</vt:lpstr>
      <vt:lpstr>Основные формулы</vt:lpstr>
      <vt:lpstr>Газовые законы</vt:lpstr>
      <vt:lpstr>Газовые законы</vt:lpstr>
      <vt:lpstr>Газовые законы</vt:lpstr>
      <vt:lpstr>Основное уравнение МКТ газов</vt:lpstr>
      <vt:lpstr>Уравнение состояния</vt:lpstr>
      <vt:lpstr>Графики изопроцессов в осях pV</vt:lpstr>
      <vt:lpstr>Работа при изопроцессах</vt:lpstr>
      <vt:lpstr>Задачи</vt:lpstr>
      <vt:lpstr>Задачи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Михаил</dc:creator>
  <cp:lastModifiedBy>Михаил2</cp:lastModifiedBy>
  <cp:revision>43</cp:revision>
  <dcterms:created xsi:type="dcterms:W3CDTF">2010-05-20T14:12:39Z</dcterms:created>
  <dcterms:modified xsi:type="dcterms:W3CDTF">2010-05-26T06:23:51Z</dcterms:modified>
</cp:coreProperties>
</file>